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9" r:id="rId4"/>
  </p:sldMasterIdLst>
  <p:notesMasterIdLst>
    <p:notesMasterId r:id="rId23"/>
  </p:notesMasterIdLst>
  <p:handoutMasterIdLst>
    <p:handoutMasterId r:id="rId24"/>
  </p:handoutMasterIdLst>
  <p:sldIdLst>
    <p:sldId id="4718" r:id="rId5"/>
    <p:sldId id="4738" r:id="rId6"/>
    <p:sldId id="4728" r:id="rId7"/>
    <p:sldId id="394" r:id="rId8"/>
    <p:sldId id="4732" r:id="rId9"/>
    <p:sldId id="4735" r:id="rId10"/>
    <p:sldId id="4736" r:id="rId11"/>
    <p:sldId id="2946" r:id="rId12"/>
    <p:sldId id="2947" r:id="rId13"/>
    <p:sldId id="2948" r:id="rId14"/>
    <p:sldId id="2949" r:id="rId15"/>
    <p:sldId id="4715" r:id="rId16"/>
    <p:sldId id="4737" r:id="rId17"/>
    <p:sldId id="4739" r:id="rId18"/>
    <p:sldId id="4740" r:id="rId19"/>
    <p:sldId id="4741" r:id="rId20"/>
    <p:sldId id="4743" r:id="rId21"/>
    <p:sldId id="474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135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0D2"/>
    <a:srgbClr val="EF4A39"/>
    <a:srgbClr val="FAA443"/>
    <a:srgbClr val="27547A"/>
    <a:srgbClr val="D0ECF6"/>
    <a:srgbClr val="517DBF"/>
    <a:srgbClr val="0C2344"/>
    <a:srgbClr val="98AB41"/>
    <a:srgbClr val="73AA58"/>
    <a:srgbClr val="84C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4F1809-5D64-4BA6-BA50-AC971CF981C6}" v="23" dt="2024-09-04T10:55:36.684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7" autoAdjust="0"/>
    <p:restoredTop sz="95707" autoAdjust="0"/>
  </p:normalViewPr>
  <p:slideViewPr>
    <p:cSldViewPr snapToGrid="0">
      <p:cViewPr varScale="1">
        <p:scale>
          <a:sx n="104" d="100"/>
          <a:sy n="104" d="100"/>
        </p:scale>
        <p:origin x="992" y="192"/>
      </p:cViewPr>
      <p:guideLst>
        <p:guide orient="horz" pos="313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78"/>
    </p:cViewPr>
  </p:sorter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en-US"/>
              <a:t>9/7/24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en-US"/>
              <a:t>9/7/24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2073-F6B1-4531-B82B-F40250982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3C66E-593B-4D2F-8ACB-880288180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9688E-669A-415B-AA41-8E1872442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C25C-512F-4432-BA31-15BEA010EE9D}" type="datetimeFigureOut">
              <a:rPr lang="en-CH" smtClean="0"/>
              <a:t>9/7/24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E9088-CC8B-4705-A177-C535F057B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66D4A-4061-4644-AC92-9454C5B5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4D72-217C-4063-AD04-AB643C9C3C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2969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312E2-BE52-4E4F-A460-16DA9AFB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127B4-FEF6-44F7-8314-6ADE9C78B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9068C-8E4E-4282-86D1-5D905F709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C25C-512F-4432-BA31-15BEA010EE9D}" type="datetimeFigureOut">
              <a:rPr lang="en-CH" smtClean="0"/>
              <a:t>9/7/24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234F9-17E9-4ED4-B1B7-6404203BD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E45EA-F825-47B5-9531-5A248FB83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4D72-217C-4063-AD04-AB643C9C3C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551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3C9B4-82C2-4875-9AE0-45BA4338D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094635-2ED5-4605-B01E-723BCE1A0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FDE02-6EC1-44F5-8606-584F3549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C25C-512F-4432-BA31-15BEA010EE9D}" type="datetimeFigureOut">
              <a:rPr lang="en-CH" smtClean="0"/>
              <a:t>9/7/24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A67D7-1628-4382-BF57-6FCEAC61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4B933-03D5-4EC7-A4E8-7151C090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4D72-217C-4063-AD04-AB643C9C3C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86121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Eurostile" panose="000B0500000000000000" pitchFamily="34" charset="0"/>
              </a:defRPr>
            </a:lvl1pPr>
          </a:lstStyle>
          <a:p>
            <a:fld id="{0B277187-C200-495F-A386-621319EADA8F}" type="datetimeFigureOut">
              <a:rPr lang="en-CH" smtClean="0"/>
              <a:pPr/>
              <a:t>9/7/24</a:t>
            </a:fld>
            <a:endParaRPr lang="en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/>
          <a:lstStyle/>
          <a:p>
            <a:endParaRPr lang="en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Eurostile" panose="000B0500000000000000" pitchFamily="34" charset="0"/>
              </a:defRPr>
            </a:lvl1pPr>
          </a:lstStyle>
          <a:p>
            <a:fld id="{FC749032-2A07-4AE8-BA90-74324CAE0C87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05050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600" b="0" i="0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295400" y="3130318"/>
            <a:ext cx="9601200" cy="104121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4600" b="1" i="0" cap="all" baseline="0">
                <a:solidFill>
                  <a:schemeClr val="tx1"/>
                </a:solidFill>
                <a:latin typeface="HelveticaNeueLT Std Cn" panose="020B0506030502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9621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3098D2"/>
                </a:solidFill>
                <a:latin typeface="Helvetica Neue LT Std 75" panose="020B0604020202020204" pitchFamily="34" charset="0"/>
              </a:defRPr>
            </a:lvl1pPr>
          </a:lstStyle>
          <a:p>
            <a:r>
              <a:rPr lang="en-US" noProof="0" dirty="0"/>
              <a:t>Default content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09ADD8-FEFF-47F5-9FB8-BEA6ED5B56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59912"/>
            <a:ext cx="10515600" cy="36193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877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3CE9-1581-46B0-9435-EB8AEB2F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67E95-1E31-4403-9F8C-9A5532F6E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4CC88-1C90-46DC-9C16-B3498ADA7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C25C-512F-4432-BA31-15BEA010EE9D}" type="datetimeFigureOut">
              <a:rPr lang="en-CH" smtClean="0"/>
              <a:t>9/7/24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EFD52-94C5-4462-94E9-419ECF77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FCCD8-F78F-4B94-924C-B6BA9F50A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4D72-217C-4063-AD04-AB643C9C3C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1220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502DA-84B6-4B7F-BFA0-8C70D4BE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B5772-B72F-4978-838C-2F24EDEC8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970FE-0DC5-4EE0-87F6-A0DB5665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C25C-512F-4432-BA31-15BEA010EE9D}" type="datetimeFigureOut">
              <a:rPr lang="en-CH" smtClean="0"/>
              <a:t>9/7/24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9C5BA-B23C-4CCA-B137-D66FA5C7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1EEB0-9CFE-4CAF-B628-2A8CFBA1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4D72-217C-4063-AD04-AB643C9C3C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6960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DC21A-683D-4CF8-9F95-360A427D3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18550-03AF-4733-BF83-C57CCA311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B26337-0F35-430D-A461-A4B633468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FCA86-7DF4-4F70-A2A8-95B0234C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C25C-512F-4432-BA31-15BEA010EE9D}" type="datetimeFigureOut">
              <a:rPr lang="en-CH" smtClean="0"/>
              <a:t>9/7/24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AC2C5-A85B-468B-8C1A-EEFB8451B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FC7CB-7D68-4CAD-A9CF-5E1E01B8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4D72-217C-4063-AD04-AB643C9C3C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1215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8D743-0B27-4C5C-998B-752BFD9E1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C6035-BB5F-4333-A60E-0A51A52C6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E5C0C-5C14-4952-9F34-13638BF9C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FE42D-BD37-4DB6-AFAA-5E6A49BBE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62A67-087B-4C15-B4DC-071D1F5F8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403A3A-15D7-4832-8736-6F0C58156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C25C-512F-4432-BA31-15BEA010EE9D}" type="datetimeFigureOut">
              <a:rPr lang="en-CH" smtClean="0"/>
              <a:t>9/7/24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B14C3-1E4E-4BEC-A342-8E3FC2169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548E3-3ED5-40CE-8ABD-09031CF4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4D72-217C-4063-AD04-AB643C9C3C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743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7F538-3315-48A2-86E6-FB8F097D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AFEF5-0133-4281-A8A0-BA9A0C8CC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C25C-512F-4432-BA31-15BEA010EE9D}" type="datetimeFigureOut">
              <a:rPr lang="en-CH" smtClean="0"/>
              <a:t>9/7/24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CD669-1AAA-4B83-A1DE-4AE6F2FDF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7E4CE-DE3F-4863-95A6-1701A8938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4D72-217C-4063-AD04-AB643C9C3C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9487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61D8B-A284-49E1-ACF4-56EF0EE22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C25C-512F-4432-BA31-15BEA010EE9D}" type="datetimeFigureOut">
              <a:rPr lang="en-CH" smtClean="0"/>
              <a:t>9/7/24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488A14-1008-4B8D-AE0C-5B97ED99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78BA6-81FD-4340-B7AF-11B758FE3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4D72-217C-4063-AD04-AB643C9C3C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1467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CA1C8-B9EE-4E98-8A90-BD34AC79E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59B57-4A3C-4576-81E7-36FC43B01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11302-AF99-472F-B382-FC513A20F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C7FED-90A8-49D3-B28A-204DEF2AF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C25C-512F-4432-BA31-15BEA010EE9D}" type="datetimeFigureOut">
              <a:rPr lang="en-CH" smtClean="0"/>
              <a:t>9/7/24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74548-E5BE-42FA-BE23-F65126A1C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169E1-B40B-4165-BF5C-A5BDA27F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4D72-217C-4063-AD04-AB643C9C3C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3196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AC6CE-51FB-45CA-9013-B933AC258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9EAB4-023C-4F7F-8A4B-9CE6B1B07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25695-CDC6-4E9E-8386-85EA671CA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DB90A-EAAC-406C-B670-5749B6E1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C25C-512F-4432-BA31-15BEA010EE9D}" type="datetimeFigureOut">
              <a:rPr lang="en-CH" smtClean="0"/>
              <a:t>9/7/24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BD432-C8AA-4791-B60F-B3C5424B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5C310-0EAA-4481-8239-76EA931A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4D72-217C-4063-AD04-AB643C9C3C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445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0B4063-123C-4EB5-B091-9C053A18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D14C6-235A-42BF-970C-07FA5D88E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A5D1-B5BC-444A-A0CC-49B5CE884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AC25C-512F-4432-BA31-15BEA010EE9D}" type="datetimeFigureOut">
              <a:rPr lang="en-CH" smtClean="0"/>
              <a:t>9/7/24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4061E-E6FD-4295-A087-ECB9C7A99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D89A5-581A-4461-8159-E945EDA99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34D72-217C-4063-AD04-AB643C9C3C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9353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58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957502-D534-F05F-60F1-CAD1F141F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000"/>
          <a:stretch/>
        </p:blipFill>
        <p:spPr>
          <a:xfrm>
            <a:off x="1849091" y="966831"/>
            <a:ext cx="8493817" cy="2854354"/>
          </a:xfrm>
          <a:prstGeom prst="rect">
            <a:avLst/>
          </a:prstGeom>
        </p:spPr>
      </p:pic>
      <p:pic>
        <p:nvPicPr>
          <p:cNvPr id="4" name="Graphique 70">
            <a:extLst>
              <a:ext uri="{FF2B5EF4-FFF2-40B4-BE49-F238E27FC236}">
                <a16:creationId xmlns:a16="http://schemas.microsoft.com/office/drawing/2014/main" id="{0B77ED35-5DD7-429E-2F53-5CDB107C01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553" y="5992634"/>
            <a:ext cx="1215946" cy="759515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3D3E121-8018-60D9-5434-1D2D1FC40F3D}"/>
              </a:ext>
            </a:extLst>
          </p:cNvPr>
          <p:cNvSpPr txBox="1">
            <a:spLocks/>
          </p:cNvSpPr>
          <p:nvPr/>
        </p:nvSpPr>
        <p:spPr>
          <a:xfrm>
            <a:off x="223649" y="5769941"/>
            <a:ext cx="8431022" cy="98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600" dirty="0"/>
              <a:t>5th GHG Expert Workshop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London, 4-5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37414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8">
            <a:extLst>
              <a:ext uri="{FF2B5EF4-FFF2-40B4-BE49-F238E27FC236}">
                <a16:creationId xmlns:a16="http://schemas.microsoft.com/office/drawing/2014/main" id="{327BF254-E7F9-40BC-A614-A307D2A0E3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6120" y="980728"/>
            <a:ext cx="653183" cy="4796931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 dirty="0"/>
          </a:p>
        </p:txBody>
      </p:sp>
      <p:sp>
        <p:nvSpPr>
          <p:cNvPr id="2052" name="Line 4">
            <a:extLst>
              <a:ext uri="{FF2B5EF4-FFF2-40B4-BE49-F238E27FC236}">
                <a16:creationId xmlns:a16="http://schemas.microsoft.com/office/drawing/2014/main" id="{E6819516-449A-40F2-B72D-9A00ECEBF9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1544" y="764704"/>
            <a:ext cx="0" cy="52261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2053" name="Line 5">
            <a:extLst>
              <a:ext uri="{FF2B5EF4-FFF2-40B4-BE49-F238E27FC236}">
                <a16:creationId xmlns:a16="http://schemas.microsoft.com/office/drawing/2014/main" id="{F230DC8A-B66F-4520-9C42-F40E97308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1544" y="5990895"/>
            <a:ext cx="8064894" cy="330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7F097CD6-F270-4677-9DDD-1A58E1CC5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352" y="6093296"/>
            <a:ext cx="1462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HK" altLang="en-CH" dirty="0"/>
              <a:t>Volume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A7B8CF94-A196-4F0A-A6E3-327319D5D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62" y="650981"/>
            <a:ext cx="13842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HK" altLang="en-CH" dirty="0"/>
              <a:t>Freight</a:t>
            </a:r>
            <a:br>
              <a:rPr lang="en-HK" altLang="en-CH" dirty="0"/>
            </a:br>
            <a:r>
              <a:rPr lang="en-HK" altLang="en-CH" dirty="0"/>
              <a:t>Rate</a:t>
            </a:r>
          </a:p>
        </p:txBody>
      </p:sp>
      <p:sp>
        <p:nvSpPr>
          <p:cNvPr id="2061" name="Freeform 13">
            <a:extLst>
              <a:ext uri="{FF2B5EF4-FFF2-40B4-BE49-F238E27FC236}">
                <a16:creationId xmlns:a16="http://schemas.microsoft.com/office/drawing/2014/main" id="{D73ED42F-251F-48DC-BB5B-788B90427793}"/>
              </a:ext>
            </a:extLst>
          </p:cNvPr>
          <p:cNvSpPr>
            <a:spLocks/>
          </p:cNvSpPr>
          <p:nvPr/>
        </p:nvSpPr>
        <p:spPr bwMode="auto">
          <a:xfrm>
            <a:off x="3071665" y="980728"/>
            <a:ext cx="5400597" cy="4608512"/>
          </a:xfrm>
          <a:custGeom>
            <a:avLst/>
            <a:gdLst>
              <a:gd name="T0" fmla="*/ 0 w 3697"/>
              <a:gd name="T1" fmla="*/ 1633 h 1678"/>
              <a:gd name="T2" fmla="*/ 3085 w 3697"/>
              <a:gd name="T3" fmla="*/ 1406 h 1678"/>
              <a:gd name="T4" fmla="*/ 3674 w 3697"/>
              <a:gd name="T5" fmla="*/ 0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97" h="1678">
                <a:moveTo>
                  <a:pt x="0" y="1633"/>
                </a:moveTo>
                <a:cubicBezTo>
                  <a:pt x="1236" y="1655"/>
                  <a:pt x="2473" y="1678"/>
                  <a:pt x="3085" y="1406"/>
                </a:cubicBezTo>
                <a:cubicBezTo>
                  <a:pt x="3697" y="1134"/>
                  <a:pt x="3685" y="567"/>
                  <a:pt x="3674" y="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 dirty="0"/>
          </a:p>
        </p:txBody>
      </p:sp>
      <p:sp>
        <p:nvSpPr>
          <p:cNvPr id="2074" name="Text Box 26">
            <a:extLst>
              <a:ext uri="{FF2B5EF4-FFF2-40B4-BE49-F238E27FC236}">
                <a16:creationId xmlns:a16="http://schemas.microsoft.com/office/drawing/2014/main" id="{B6BA93A2-81B9-4772-AD2B-6AC4D5AC5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4272" y="895675"/>
            <a:ext cx="13645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HK" altLang="en-CH" dirty="0"/>
              <a:t>Supply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78704FC1-1315-4390-B58B-4084732BE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895675"/>
            <a:ext cx="17184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HK" altLang="en-CH" dirty="0"/>
              <a:t>Demand </a:t>
            </a:r>
          </a:p>
        </p:txBody>
      </p:sp>
      <p:sp>
        <p:nvSpPr>
          <p:cNvPr id="2" name="Freeform 13">
            <a:extLst>
              <a:ext uri="{FF2B5EF4-FFF2-40B4-BE49-F238E27FC236}">
                <a16:creationId xmlns:a16="http://schemas.microsoft.com/office/drawing/2014/main" id="{875B73FF-2F42-4983-F294-E438D4452A1E}"/>
              </a:ext>
            </a:extLst>
          </p:cNvPr>
          <p:cNvSpPr>
            <a:spLocks/>
          </p:cNvSpPr>
          <p:nvPr/>
        </p:nvSpPr>
        <p:spPr bwMode="auto">
          <a:xfrm>
            <a:off x="3071667" y="548680"/>
            <a:ext cx="5400597" cy="4608512"/>
          </a:xfrm>
          <a:custGeom>
            <a:avLst/>
            <a:gdLst>
              <a:gd name="T0" fmla="*/ 0 w 3697"/>
              <a:gd name="T1" fmla="*/ 1633 h 1678"/>
              <a:gd name="T2" fmla="*/ 3085 w 3697"/>
              <a:gd name="T3" fmla="*/ 1406 h 1678"/>
              <a:gd name="T4" fmla="*/ 3674 w 3697"/>
              <a:gd name="T5" fmla="*/ 0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97" h="1678">
                <a:moveTo>
                  <a:pt x="0" y="1633"/>
                </a:moveTo>
                <a:cubicBezTo>
                  <a:pt x="1236" y="1655"/>
                  <a:pt x="2473" y="1678"/>
                  <a:pt x="3085" y="1406"/>
                </a:cubicBezTo>
                <a:cubicBezTo>
                  <a:pt x="3697" y="1134"/>
                  <a:pt x="3685" y="567"/>
                  <a:pt x="3674" y="0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C55AD4C-BF4F-0C03-0C5D-C715B7677A2A}"/>
              </a:ext>
            </a:extLst>
          </p:cNvPr>
          <p:cNvCxnSpPr/>
          <p:nvPr/>
        </p:nvCxnSpPr>
        <p:spPr>
          <a:xfrm flipV="1">
            <a:off x="5735960" y="5013176"/>
            <a:ext cx="0" cy="43204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10531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8">
            <a:extLst>
              <a:ext uri="{FF2B5EF4-FFF2-40B4-BE49-F238E27FC236}">
                <a16:creationId xmlns:a16="http://schemas.microsoft.com/office/drawing/2014/main" id="{327BF254-E7F9-40BC-A614-A307D2A0E3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6120" y="980728"/>
            <a:ext cx="653183" cy="4796931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 dirty="0"/>
          </a:p>
        </p:txBody>
      </p:sp>
      <p:sp>
        <p:nvSpPr>
          <p:cNvPr id="2052" name="Line 4">
            <a:extLst>
              <a:ext uri="{FF2B5EF4-FFF2-40B4-BE49-F238E27FC236}">
                <a16:creationId xmlns:a16="http://schemas.microsoft.com/office/drawing/2014/main" id="{E6819516-449A-40F2-B72D-9A00ECEBF9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1544" y="764704"/>
            <a:ext cx="0" cy="52261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2053" name="Line 5">
            <a:extLst>
              <a:ext uri="{FF2B5EF4-FFF2-40B4-BE49-F238E27FC236}">
                <a16:creationId xmlns:a16="http://schemas.microsoft.com/office/drawing/2014/main" id="{F230DC8A-B66F-4520-9C42-F40E97308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1544" y="5990895"/>
            <a:ext cx="8064894" cy="330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7F097CD6-F270-4677-9DDD-1A58E1CC5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352" y="6093296"/>
            <a:ext cx="1462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HK" altLang="en-CH" dirty="0"/>
              <a:t>Volume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A7B8CF94-A196-4F0A-A6E3-327319D5D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62" y="650981"/>
            <a:ext cx="13842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HK" altLang="en-CH" dirty="0"/>
              <a:t>Freight</a:t>
            </a:r>
            <a:br>
              <a:rPr lang="en-HK" altLang="en-CH" dirty="0"/>
            </a:br>
            <a:r>
              <a:rPr lang="en-HK" altLang="en-CH" dirty="0"/>
              <a:t>Rate</a:t>
            </a:r>
          </a:p>
        </p:txBody>
      </p:sp>
      <p:sp>
        <p:nvSpPr>
          <p:cNvPr id="2061" name="Freeform 13">
            <a:extLst>
              <a:ext uri="{FF2B5EF4-FFF2-40B4-BE49-F238E27FC236}">
                <a16:creationId xmlns:a16="http://schemas.microsoft.com/office/drawing/2014/main" id="{D73ED42F-251F-48DC-BB5B-788B90427793}"/>
              </a:ext>
            </a:extLst>
          </p:cNvPr>
          <p:cNvSpPr>
            <a:spLocks/>
          </p:cNvSpPr>
          <p:nvPr/>
        </p:nvSpPr>
        <p:spPr bwMode="auto">
          <a:xfrm>
            <a:off x="3071665" y="980728"/>
            <a:ext cx="5400597" cy="4608512"/>
          </a:xfrm>
          <a:custGeom>
            <a:avLst/>
            <a:gdLst>
              <a:gd name="T0" fmla="*/ 0 w 3697"/>
              <a:gd name="T1" fmla="*/ 1633 h 1678"/>
              <a:gd name="T2" fmla="*/ 3085 w 3697"/>
              <a:gd name="T3" fmla="*/ 1406 h 1678"/>
              <a:gd name="T4" fmla="*/ 3674 w 3697"/>
              <a:gd name="T5" fmla="*/ 0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97" h="1678">
                <a:moveTo>
                  <a:pt x="0" y="1633"/>
                </a:moveTo>
                <a:cubicBezTo>
                  <a:pt x="1236" y="1655"/>
                  <a:pt x="2473" y="1678"/>
                  <a:pt x="3085" y="1406"/>
                </a:cubicBezTo>
                <a:cubicBezTo>
                  <a:pt x="3697" y="1134"/>
                  <a:pt x="3685" y="567"/>
                  <a:pt x="3674" y="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 dirty="0"/>
          </a:p>
        </p:txBody>
      </p:sp>
      <p:sp>
        <p:nvSpPr>
          <p:cNvPr id="2074" name="Text Box 26">
            <a:extLst>
              <a:ext uri="{FF2B5EF4-FFF2-40B4-BE49-F238E27FC236}">
                <a16:creationId xmlns:a16="http://schemas.microsoft.com/office/drawing/2014/main" id="{B6BA93A2-81B9-4772-AD2B-6AC4D5AC5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4272" y="895675"/>
            <a:ext cx="13645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HK" altLang="en-CH" dirty="0"/>
              <a:t>Supply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78704FC1-1315-4390-B58B-4084732BE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895675"/>
            <a:ext cx="17184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HK" altLang="en-CH" dirty="0"/>
              <a:t>Demand </a:t>
            </a:r>
          </a:p>
        </p:txBody>
      </p:sp>
      <p:sp>
        <p:nvSpPr>
          <p:cNvPr id="2" name="Line 8">
            <a:extLst>
              <a:ext uri="{FF2B5EF4-FFF2-40B4-BE49-F238E27FC236}">
                <a16:creationId xmlns:a16="http://schemas.microsoft.com/office/drawing/2014/main" id="{B40863D2-FEFD-D8E7-B27B-CBD6528FA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8208" y="980728"/>
            <a:ext cx="653183" cy="4796931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187D2CF-41C0-69C4-ADB4-1E62F3CB8C43}"/>
              </a:ext>
            </a:extLst>
          </p:cNvPr>
          <p:cNvCxnSpPr>
            <a:cxnSpLocks/>
          </p:cNvCxnSpPr>
          <p:nvPr/>
        </p:nvCxnSpPr>
        <p:spPr>
          <a:xfrm>
            <a:off x="7464152" y="2492896"/>
            <a:ext cx="648072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85109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AE05C-0749-C6F8-4134-7F3405BCB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00C0DF-7C13-3A17-CD7E-07004DBFE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24" y="0"/>
            <a:ext cx="10152152" cy="6858000"/>
          </a:xfrm>
          <a:prstGeom prst="rect">
            <a:avLst/>
          </a:prstGeom>
        </p:spPr>
      </p:pic>
      <p:pic>
        <p:nvPicPr>
          <p:cNvPr id="7" name="Graphique 70">
            <a:extLst>
              <a:ext uri="{FF2B5EF4-FFF2-40B4-BE49-F238E27FC236}">
                <a16:creationId xmlns:a16="http://schemas.microsoft.com/office/drawing/2014/main" id="{B32074AB-7192-F323-3C94-F0800B07F1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553" y="5992634"/>
            <a:ext cx="1215946" cy="759515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63EE45D0-5F32-E239-22CC-E53F6F989068}"/>
              </a:ext>
            </a:extLst>
          </p:cNvPr>
          <p:cNvSpPr/>
          <p:nvPr/>
        </p:nvSpPr>
        <p:spPr>
          <a:xfrm>
            <a:off x="2500092" y="870013"/>
            <a:ext cx="2625679" cy="1283594"/>
          </a:xfrm>
          <a:prstGeom prst="wedgeRectCallout">
            <a:avLst>
              <a:gd name="adj1" fmla="val 109072"/>
              <a:gd name="adj2" fmla="val -37625"/>
            </a:avLst>
          </a:prstGeom>
          <a:solidFill>
            <a:srgbClr val="2EA0D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Covid: </a:t>
            </a:r>
            <a:br>
              <a:rPr lang="en-US" dirty="0"/>
            </a:br>
            <a:r>
              <a:rPr lang="en-US" dirty="0"/>
              <a:t>Supply crunch as ships </a:t>
            </a:r>
            <a:br>
              <a:rPr lang="en-US" dirty="0"/>
            </a:br>
            <a:r>
              <a:rPr lang="en-US" dirty="0"/>
              <a:t>spent more time </a:t>
            </a:r>
            <a:br>
              <a:rPr lang="en-US" dirty="0"/>
            </a:br>
            <a:r>
              <a:rPr lang="en-US" dirty="0"/>
              <a:t>(+20%) in </a:t>
            </a:r>
            <a:r>
              <a:rPr lang="en-US" b="1" dirty="0"/>
              <a:t>ports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18A297C8-F166-BF82-35A7-2502A984F157}"/>
              </a:ext>
            </a:extLst>
          </p:cNvPr>
          <p:cNvSpPr/>
          <p:nvPr/>
        </p:nvSpPr>
        <p:spPr>
          <a:xfrm>
            <a:off x="8961108" y="403461"/>
            <a:ext cx="2625679" cy="1322230"/>
          </a:xfrm>
          <a:prstGeom prst="wedgeRectCallout">
            <a:avLst>
              <a:gd name="adj1" fmla="val 22087"/>
              <a:gd name="adj2" fmla="val 88984"/>
            </a:avLst>
          </a:prstGeom>
          <a:solidFill>
            <a:srgbClr val="2EA0D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 Sea: </a:t>
            </a:r>
            <a:br>
              <a:rPr lang="en-US" dirty="0"/>
            </a:br>
            <a:r>
              <a:rPr lang="en-US" dirty="0"/>
              <a:t>Supply crunch as ships spend more time </a:t>
            </a:r>
            <a:br>
              <a:rPr lang="en-US" dirty="0"/>
            </a:br>
            <a:r>
              <a:rPr lang="en-US" dirty="0"/>
              <a:t>(+9%) at </a:t>
            </a:r>
            <a:r>
              <a:rPr lang="en-US" b="1" dirty="0"/>
              <a:t>sea</a:t>
            </a:r>
          </a:p>
        </p:txBody>
      </p:sp>
    </p:spTree>
    <p:extLst>
      <p:ext uri="{BB962C8B-B14F-4D97-AF65-F5344CB8AC3E}">
        <p14:creationId xmlns:p14="http://schemas.microsoft.com/office/powerpoint/2010/main" val="192022506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B5E81-7F0D-5328-4122-12F5F9EB8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5400" dirty="0"/>
              <a:t>Our methodology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/>
              <a:t>Maritime economics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b="1" dirty="0">
                <a:solidFill>
                  <a:srgbClr val="2EA0D2"/>
                </a:solidFill>
              </a:rPr>
              <a:t>Economic measures</a:t>
            </a:r>
            <a:br>
              <a:rPr lang="en-US" sz="5400" b="1" dirty="0">
                <a:solidFill>
                  <a:srgbClr val="2EA0D2"/>
                </a:solidFill>
              </a:rPr>
            </a:br>
            <a:endParaRPr lang="en-US" sz="5400" b="1" dirty="0">
              <a:solidFill>
                <a:srgbClr val="2EA0D2"/>
              </a:solidFill>
            </a:endParaRPr>
          </a:p>
        </p:txBody>
      </p:sp>
      <p:pic>
        <p:nvPicPr>
          <p:cNvPr id="5" name="Graphique 70">
            <a:extLst>
              <a:ext uri="{FF2B5EF4-FFF2-40B4-BE49-F238E27FC236}">
                <a16:creationId xmlns:a16="http://schemas.microsoft.com/office/drawing/2014/main" id="{C2A59D55-E5FC-33F0-ADD8-7C0864B428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553" y="5992634"/>
            <a:ext cx="1215946" cy="7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5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13AF-DF11-4699-72B6-6CE4D20D3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0DF62-9133-AC36-E09C-4B95B4679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4115">
            <a:off x="1232309" y="584765"/>
            <a:ext cx="4086465" cy="578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38770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438814-7282-FAEE-752F-87758469BA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2560"/>
          <a:stretch/>
        </p:blipFill>
        <p:spPr>
          <a:xfrm>
            <a:off x="5621958" y="1708715"/>
            <a:ext cx="6352606" cy="2133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B0DF62-9133-AC36-E09C-4B95B4679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24115">
            <a:off x="1232309" y="584765"/>
            <a:ext cx="4086465" cy="578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00769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13AF-DF11-4699-72B6-6CE4D20D3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438814-7282-FAEE-752F-87758469B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958" y="1708715"/>
            <a:ext cx="6352606" cy="3714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B0DF62-9133-AC36-E09C-4B95B4679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24115">
            <a:off x="1232309" y="584765"/>
            <a:ext cx="4086465" cy="578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655479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B5E81-7F0D-5328-4122-12F5F9EB8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5400" dirty="0"/>
              <a:t>Our methodology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/>
              <a:t>Maritime economics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/>
              <a:t>Economic measures</a:t>
            </a:r>
            <a:br>
              <a:rPr lang="en-US" sz="5400" dirty="0"/>
            </a:br>
            <a:endParaRPr lang="en-US" sz="5400" b="1" dirty="0"/>
          </a:p>
        </p:txBody>
      </p:sp>
      <p:pic>
        <p:nvPicPr>
          <p:cNvPr id="5" name="Graphique 70">
            <a:extLst>
              <a:ext uri="{FF2B5EF4-FFF2-40B4-BE49-F238E27FC236}">
                <a16:creationId xmlns:a16="http://schemas.microsoft.com/office/drawing/2014/main" id="{C2A59D55-E5FC-33F0-ADD8-7C0864B428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553" y="5992634"/>
            <a:ext cx="1215946" cy="7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58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3300D-343C-87FF-7FC6-9501EE09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196"/>
          </a:xfrm>
        </p:spPr>
        <p:txBody>
          <a:bodyPr/>
          <a:lstStyle/>
          <a:p>
            <a:r>
              <a:rPr lang="en-US" dirty="0"/>
              <a:t>Main modelling steps and data flows </a:t>
            </a:r>
          </a:p>
        </p:txBody>
      </p:sp>
      <p:pic>
        <p:nvPicPr>
          <p:cNvPr id="4" name="Picture 3" descr="A diagram of a business flow&#10;&#10;Description automatically generated">
            <a:extLst>
              <a:ext uri="{FF2B5EF4-FFF2-40B4-BE49-F238E27FC236}">
                <a16:creationId xmlns:a16="http://schemas.microsoft.com/office/drawing/2014/main" id="{250F9CCF-FBF5-BE19-373A-616957DEF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3" y="1279322"/>
            <a:ext cx="10277213" cy="54998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B8FFF7-D0B4-EAC1-729B-3FC91FB39D9C}"/>
              </a:ext>
            </a:extLst>
          </p:cNvPr>
          <p:cNvSpPr/>
          <p:nvPr/>
        </p:nvSpPr>
        <p:spPr>
          <a:xfrm>
            <a:off x="8456103" y="4854556"/>
            <a:ext cx="2182536" cy="87092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015DE0-5796-08FD-AEE4-B2CBF8979233}"/>
              </a:ext>
            </a:extLst>
          </p:cNvPr>
          <p:cNvSpPr/>
          <p:nvPr/>
        </p:nvSpPr>
        <p:spPr>
          <a:xfrm>
            <a:off x="4584582" y="3878637"/>
            <a:ext cx="2365695" cy="870929"/>
          </a:xfrm>
          <a:prstGeom prst="rect">
            <a:avLst/>
          </a:prstGeom>
          <a:noFill/>
          <a:ln w="57150">
            <a:solidFill>
              <a:srgbClr val="EF4A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que 70">
            <a:extLst>
              <a:ext uri="{FF2B5EF4-FFF2-40B4-BE49-F238E27FC236}">
                <a16:creationId xmlns:a16="http://schemas.microsoft.com/office/drawing/2014/main" id="{A4453D76-23EE-C380-EF03-5B41B30E74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553" y="5992634"/>
            <a:ext cx="1215946" cy="7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64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B5E81-7F0D-5328-4122-12F5F9EB8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5400" b="1" dirty="0">
                <a:solidFill>
                  <a:srgbClr val="2EA0D2"/>
                </a:solidFill>
              </a:rPr>
              <a:t>Our methodology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/>
              <a:t>Maritime economics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/>
              <a:t>Economic measures</a:t>
            </a:r>
            <a:br>
              <a:rPr lang="en-US" sz="5400" dirty="0"/>
            </a:br>
            <a:endParaRPr lang="en-US" sz="5400" b="1" dirty="0"/>
          </a:p>
        </p:txBody>
      </p:sp>
      <p:pic>
        <p:nvPicPr>
          <p:cNvPr id="5" name="Graphique 70">
            <a:extLst>
              <a:ext uri="{FF2B5EF4-FFF2-40B4-BE49-F238E27FC236}">
                <a16:creationId xmlns:a16="http://schemas.microsoft.com/office/drawing/2014/main" id="{C2A59D55-E5FC-33F0-ADD8-7C0864B428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553" y="5992634"/>
            <a:ext cx="1215946" cy="7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9124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3300D-343C-87FF-7FC6-9501EE09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196"/>
          </a:xfrm>
        </p:spPr>
        <p:txBody>
          <a:bodyPr/>
          <a:lstStyle/>
          <a:p>
            <a:r>
              <a:rPr lang="en-US" dirty="0"/>
              <a:t>Main modelling steps and data flows </a:t>
            </a:r>
          </a:p>
        </p:txBody>
      </p:sp>
      <p:pic>
        <p:nvPicPr>
          <p:cNvPr id="4" name="Picture 3" descr="A diagram of a business flow&#10;&#10;Description automatically generated">
            <a:extLst>
              <a:ext uri="{FF2B5EF4-FFF2-40B4-BE49-F238E27FC236}">
                <a16:creationId xmlns:a16="http://schemas.microsoft.com/office/drawing/2014/main" id="{250F9CCF-FBF5-BE19-373A-616957DEF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3" y="1279322"/>
            <a:ext cx="10277213" cy="54998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90CF86-BC24-0F41-A8E2-6F1F2F9A06CA}"/>
              </a:ext>
            </a:extLst>
          </p:cNvPr>
          <p:cNvSpPr/>
          <p:nvPr/>
        </p:nvSpPr>
        <p:spPr>
          <a:xfrm>
            <a:off x="1363211" y="1367406"/>
            <a:ext cx="1400961" cy="4194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CE7EB2-60E4-67BB-5B80-F882A3C1ED79}"/>
              </a:ext>
            </a:extLst>
          </p:cNvPr>
          <p:cNvSpPr/>
          <p:nvPr/>
        </p:nvSpPr>
        <p:spPr>
          <a:xfrm>
            <a:off x="4584583" y="2193518"/>
            <a:ext cx="2365696" cy="10614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178019-53B7-D5E9-6B5A-AB148ECC957C}"/>
              </a:ext>
            </a:extLst>
          </p:cNvPr>
          <p:cNvSpPr/>
          <p:nvPr/>
        </p:nvSpPr>
        <p:spPr>
          <a:xfrm>
            <a:off x="8456103" y="2437130"/>
            <a:ext cx="2182536" cy="6751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B8FFF7-D0B4-EAC1-729B-3FC91FB39D9C}"/>
              </a:ext>
            </a:extLst>
          </p:cNvPr>
          <p:cNvSpPr/>
          <p:nvPr/>
        </p:nvSpPr>
        <p:spPr>
          <a:xfrm>
            <a:off x="8456103" y="4854556"/>
            <a:ext cx="2182536" cy="87092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015DE0-5796-08FD-AEE4-B2CBF8979233}"/>
              </a:ext>
            </a:extLst>
          </p:cNvPr>
          <p:cNvSpPr/>
          <p:nvPr/>
        </p:nvSpPr>
        <p:spPr>
          <a:xfrm>
            <a:off x="4584582" y="3878637"/>
            <a:ext cx="2365695" cy="870929"/>
          </a:xfrm>
          <a:prstGeom prst="rect">
            <a:avLst/>
          </a:prstGeom>
          <a:noFill/>
          <a:ln w="57150">
            <a:solidFill>
              <a:srgbClr val="EF4A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6C13DF-E18A-0960-71D7-678BA80CA0B6}"/>
              </a:ext>
            </a:extLst>
          </p:cNvPr>
          <p:cNvSpPr/>
          <p:nvPr/>
        </p:nvSpPr>
        <p:spPr>
          <a:xfrm>
            <a:off x="1363211" y="3737422"/>
            <a:ext cx="1484851" cy="111713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que 70">
            <a:extLst>
              <a:ext uri="{FF2B5EF4-FFF2-40B4-BE49-F238E27FC236}">
                <a16:creationId xmlns:a16="http://schemas.microsoft.com/office/drawing/2014/main" id="{A4453D76-23EE-C380-EF03-5B41B30E74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553" y="5992634"/>
            <a:ext cx="1215946" cy="7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3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054303-12CD-F113-620B-9C0599EBE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164" y="889437"/>
            <a:ext cx="10743655" cy="1325563"/>
          </a:xfrm>
        </p:spPr>
        <p:txBody>
          <a:bodyPr>
            <a:normAutofit/>
          </a:bodyPr>
          <a:lstStyle/>
          <a:p>
            <a:r>
              <a:rPr lang="en-US" sz="3200" dirty="0"/>
              <a:t>Revenue disbursement </a:t>
            </a:r>
            <a:br>
              <a:rPr lang="en-US" sz="3200" dirty="0"/>
            </a:br>
            <a:r>
              <a:rPr lang="en-US" sz="3200" dirty="0"/>
              <a:t>schemes analyzed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CB7FA89-07F4-854F-A0E1-9B2493EBC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005654"/>
              </p:ext>
            </p:extLst>
          </p:nvPr>
        </p:nvGraphicFramePr>
        <p:xfrm>
          <a:off x="905310" y="2168666"/>
          <a:ext cx="5348682" cy="45834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42720">
                  <a:extLst>
                    <a:ext uri="{9D8B030D-6E8A-4147-A177-3AD203B41FA5}">
                      <a16:colId xmlns:a16="http://schemas.microsoft.com/office/drawing/2014/main" val="1562014054"/>
                    </a:ext>
                  </a:extLst>
                </a:gridCol>
                <a:gridCol w="2505962">
                  <a:extLst>
                    <a:ext uri="{9D8B030D-6E8A-4147-A177-3AD203B41FA5}">
                      <a16:colId xmlns:a16="http://schemas.microsoft.com/office/drawing/2014/main" val="358118953"/>
                    </a:ext>
                  </a:extLst>
                </a:gridCol>
              </a:tblGrid>
              <a:tr h="565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solidFill>
                            <a:schemeClr val="bg1"/>
                          </a:solidFill>
                          <a:effectLst/>
                        </a:rPr>
                        <a:t>Level-1 criterion</a:t>
                      </a:r>
                      <a:endParaRPr lang="en-GB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solidFill>
                            <a:schemeClr val="bg1"/>
                          </a:solidFill>
                          <a:effectLst/>
                        </a:rPr>
                        <a:t>Level-2 criteria</a:t>
                      </a:r>
                      <a:endParaRPr lang="en-GB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083142"/>
                  </a:ext>
                </a:extLst>
              </a:tr>
              <a:tr h="565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disbursement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743089"/>
                  </a:ext>
                </a:extLst>
              </a:tr>
              <a:tr h="565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</a:rPr>
                        <a:t>All countries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</a:rPr>
                        <a:t>Percentage change in GDP, population size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136844"/>
                  </a:ext>
                </a:extLst>
              </a:tr>
              <a:tr h="565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</a:rPr>
                        <a:t>Developing countries, </a:t>
                      </a:r>
                      <a:br>
                        <a:rPr lang="en-GB" sz="1800" kern="100" dirty="0">
                          <a:effectLst/>
                        </a:rPr>
                      </a:br>
                      <a:r>
                        <a:rPr lang="en-GB" sz="1800" kern="100" dirty="0">
                          <a:effectLst/>
                        </a:rPr>
                        <a:t>including SIDS and LDCs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438155"/>
                  </a:ext>
                </a:extLst>
              </a:tr>
              <a:tr h="565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</a:rPr>
                        <a:t>SIDS and LDCs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10242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A983381-A71F-8FA6-C0E1-02A6A224B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1568">
            <a:off x="6346548" y="1292798"/>
            <a:ext cx="4320000" cy="2422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C1B1E2-C779-574A-5D17-9F581B653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45317">
            <a:off x="6236606" y="4059375"/>
            <a:ext cx="4320000" cy="2418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Graphique 70">
            <a:extLst>
              <a:ext uri="{FF2B5EF4-FFF2-40B4-BE49-F238E27FC236}">
                <a16:creationId xmlns:a16="http://schemas.microsoft.com/office/drawing/2014/main" id="{B06FFEB5-9E86-CCDD-B494-C54F1B0B3F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553" y="5992634"/>
            <a:ext cx="1215946" cy="7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2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70">
            <a:extLst>
              <a:ext uri="{FF2B5EF4-FFF2-40B4-BE49-F238E27FC236}">
                <a16:creationId xmlns:a16="http://schemas.microsoft.com/office/drawing/2014/main" id="{89FB3B38-12D1-1063-53CB-1281A20CC5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553" y="5992634"/>
            <a:ext cx="1215946" cy="75951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D054303-12CD-F113-620B-9C0599EBE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43655" cy="1325563"/>
          </a:xfrm>
        </p:spPr>
        <p:txBody>
          <a:bodyPr>
            <a:normAutofit/>
          </a:bodyPr>
          <a:lstStyle/>
          <a:p>
            <a:r>
              <a:rPr lang="en-US" sz="3200" dirty="0"/>
              <a:t>10 Scenarios analyzed, with 22 simulations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1CC3CF-9DBF-7476-67E8-95FBE8277D4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1481062"/>
          <a:ext cx="9780639" cy="4585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9082">
                  <a:extLst>
                    <a:ext uri="{9D8B030D-6E8A-4147-A177-3AD203B41FA5}">
                      <a16:colId xmlns:a16="http://schemas.microsoft.com/office/drawing/2014/main" val="427096010"/>
                    </a:ext>
                  </a:extLst>
                </a:gridCol>
                <a:gridCol w="748891">
                  <a:extLst>
                    <a:ext uri="{9D8B030D-6E8A-4147-A177-3AD203B41FA5}">
                      <a16:colId xmlns:a16="http://schemas.microsoft.com/office/drawing/2014/main" val="1136306101"/>
                    </a:ext>
                  </a:extLst>
                </a:gridCol>
                <a:gridCol w="771918">
                  <a:extLst>
                    <a:ext uri="{9D8B030D-6E8A-4147-A177-3AD203B41FA5}">
                      <a16:colId xmlns:a16="http://schemas.microsoft.com/office/drawing/2014/main" val="3117704473"/>
                    </a:ext>
                  </a:extLst>
                </a:gridCol>
                <a:gridCol w="713849">
                  <a:extLst>
                    <a:ext uri="{9D8B030D-6E8A-4147-A177-3AD203B41FA5}">
                      <a16:colId xmlns:a16="http://schemas.microsoft.com/office/drawing/2014/main" val="2720950751"/>
                    </a:ext>
                  </a:extLst>
                </a:gridCol>
                <a:gridCol w="693826">
                  <a:extLst>
                    <a:ext uri="{9D8B030D-6E8A-4147-A177-3AD203B41FA5}">
                      <a16:colId xmlns:a16="http://schemas.microsoft.com/office/drawing/2014/main" val="1436867780"/>
                    </a:ext>
                  </a:extLst>
                </a:gridCol>
                <a:gridCol w="794946">
                  <a:extLst>
                    <a:ext uri="{9D8B030D-6E8A-4147-A177-3AD203B41FA5}">
                      <a16:colId xmlns:a16="http://schemas.microsoft.com/office/drawing/2014/main" val="1470295947"/>
                    </a:ext>
                  </a:extLst>
                </a:gridCol>
                <a:gridCol w="1131347">
                  <a:extLst>
                    <a:ext uri="{9D8B030D-6E8A-4147-A177-3AD203B41FA5}">
                      <a16:colId xmlns:a16="http://schemas.microsoft.com/office/drawing/2014/main" val="290586481"/>
                    </a:ext>
                  </a:extLst>
                </a:gridCol>
                <a:gridCol w="1131347">
                  <a:extLst>
                    <a:ext uri="{9D8B030D-6E8A-4147-A177-3AD203B41FA5}">
                      <a16:colId xmlns:a16="http://schemas.microsoft.com/office/drawing/2014/main" val="247787474"/>
                    </a:ext>
                  </a:extLst>
                </a:gridCol>
                <a:gridCol w="947127">
                  <a:extLst>
                    <a:ext uri="{9D8B030D-6E8A-4147-A177-3AD203B41FA5}">
                      <a16:colId xmlns:a16="http://schemas.microsoft.com/office/drawing/2014/main" val="1029062591"/>
                    </a:ext>
                  </a:extLst>
                </a:gridCol>
                <a:gridCol w="956694">
                  <a:extLst>
                    <a:ext uri="{9D8B030D-6E8A-4147-A177-3AD203B41FA5}">
                      <a16:colId xmlns:a16="http://schemas.microsoft.com/office/drawing/2014/main" val="391019392"/>
                    </a:ext>
                  </a:extLst>
                </a:gridCol>
                <a:gridCol w="981612">
                  <a:extLst>
                    <a:ext uri="{9D8B030D-6E8A-4147-A177-3AD203B41FA5}">
                      <a16:colId xmlns:a16="http://schemas.microsoft.com/office/drawing/2014/main" val="802514866"/>
                    </a:ext>
                  </a:extLst>
                </a:gridCol>
              </a:tblGrid>
              <a:tr h="34195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  <a:t>Scenario</a:t>
                      </a:r>
                      <a:b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  <a:t>number</a:t>
                      </a:r>
                      <a:endParaRPr lang="en-GB" sz="12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00" dirty="0" err="1">
                          <a:solidFill>
                            <a:schemeClr val="bg1"/>
                          </a:solidFill>
                          <a:effectLst/>
                        </a:rPr>
                        <a:t>Emis</a:t>
                      </a:r>
                      <a: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b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GB" sz="1200" b="0" kern="100" dirty="0" err="1">
                          <a:solidFill>
                            <a:schemeClr val="bg1"/>
                          </a:solidFill>
                          <a:effectLst/>
                        </a:rPr>
                        <a:t>sion</a:t>
                      </a:r>
                      <a:b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GB" sz="1200" b="0" kern="100" dirty="0" err="1">
                          <a:solidFill>
                            <a:schemeClr val="bg1"/>
                          </a:solidFill>
                          <a:effectLst/>
                        </a:rPr>
                        <a:t>trajec</a:t>
                      </a:r>
                      <a: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b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  <a:t>tory</a:t>
                      </a:r>
                      <a:endParaRPr lang="en-GB" sz="12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  <a:t>Sea-</a:t>
                      </a:r>
                      <a:b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  <a:t>borne</a:t>
                      </a:r>
                      <a:b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  <a:t>trade</a:t>
                      </a:r>
                      <a:b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  <a:t>growth</a:t>
                      </a:r>
                      <a:endParaRPr lang="en-GB" sz="12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  <a:t>Policy</a:t>
                      </a:r>
                      <a:b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  <a:t>code</a:t>
                      </a:r>
                      <a:endParaRPr lang="en-GB" sz="12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  <a:t>GFI</a:t>
                      </a:r>
                      <a:b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  <a:t>scope</a:t>
                      </a:r>
                      <a:endParaRPr lang="en-GB" sz="12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  <a:t>GFI</a:t>
                      </a:r>
                      <a:b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  <a:t>flexibility</a:t>
                      </a:r>
                      <a:endParaRPr lang="en-GB" sz="12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  <a:t>Levy</a:t>
                      </a:r>
                      <a:endParaRPr lang="en-GB" sz="12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  <a:t>Feebate</a:t>
                      </a:r>
                      <a:b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  <a:t>(% of gap)</a:t>
                      </a:r>
                      <a:endParaRPr lang="en-GB" sz="12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00" dirty="0">
                          <a:effectLst/>
                        </a:rPr>
                        <a:t>Revenue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00" dirty="0">
                          <a:effectLst/>
                        </a:rPr>
                        <a:t>disburse-</a:t>
                      </a:r>
                      <a:br>
                        <a:rPr lang="en-GB" sz="1200" b="0" kern="100" dirty="0">
                          <a:effectLst/>
                        </a:rPr>
                      </a:br>
                      <a:r>
                        <a:rPr lang="en-GB" sz="1200" b="0" kern="100" dirty="0" err="1">
                          <a:effectLst/>
                        </a:rPr>
                        <a:t>ment</a:t>
                      </a:r>
                      <a:endParaRPr lang="en-GB" sz="1200" b="0" kern="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00" dirty="0">
                          <a:effectLst/>
                        </a:rPr>
                        <a:t>modelling</a:t>
                      </a:r>
                      <a:endParaRPr lang="en-GB" sz="12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55961501"/>
                  </a:ext>
                </a:extLst>
              </a:tr>
              <a:tr h="512926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  <a:t>RU</a:t>
                      </a:r>
                      <a:b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  <a:t>(% of </a:t>
                      </a:r>
                      <a:b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  <a:t>price)</a:t>
                      </a:r>
                      <a:endParaRPr lang="en-GB" sz="12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  <a:t>SU</a:t>
                      </a:r>
                      <a:b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  <a:t>(% of price)</a:t>
                      </a:r>
                      <a:endParaRPr lang="en-GB" sz="12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  <a:t>Levy</a:t>
                      </a:r>
                      <a:b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  <a:t>($/tCO</a:t>
                      </a:r>
                      <a:r>
                        <a:rPr lang="en-GB" sz="1200" b="0" kern="100" baseline="-25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  <a:t>eq)</a:t>
                      </a:r>
                      <a:endParaRPr lang="en-GB" sz="12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  <a:t>Reward</a:t>
                      </a:r>
                      <a:b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GB" sz="1200" b="0" kern="100" dirty="0">
                          <a:solidFill>
                            <a:schemeClr val="bg1"/>
                          </a:solidFill>
                          <a:effectLst/>
                        </a:rPr>
                        <a:t>(% of gap)</a:t>
                      </a:r>
                      <a:endParaRPr lang="en-GB" sz="12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503715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0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GB" sz="12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Base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Low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X.1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 err="1">
                          <a:effectLst/>
                        </a:rPr>
                        <a:t>TtW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No flexibility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No levy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No feebate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-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063043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GB" sz="12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Base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Low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Y.1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 err="1">
                          <a:effectLst/>
                        </a:rPr>
                        <a:t>WtW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No flexibility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No levy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No feebate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-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707768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0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GB" sz="12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Base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Low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X.4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 err="1">
                          <a:effectLst/>
                        </a:rPr>
                        <a:t>TtW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120%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80%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No levy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No feebate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-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681396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GB" sz="12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Base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Low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Y.4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 err="1">
                          <a:effectLst/>
                        </a:rPr>
                        <a:t>WtW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120%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80%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No levy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No feebate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-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578592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0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GB" sz="12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Base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Low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Y.2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 err="1">
                          <a:effectLst/>
                        </a:rPr>
                        <a:t>WtW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No flexibility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150-300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90-65% to 2040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No feebate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yes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994723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00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GB" sz="12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Base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Low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X.5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 err="1">
                          <a:effectLst/>
                        </a:rPr>
                        <a:t>TtW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120%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80%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30-120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105% to 2040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No feebate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yes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965830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GB" sz="12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Base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Low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Y.5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 err="1">
                          <a:effectLst/>
                        </a:rPr>
                        <a:t>WtW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120%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80%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30-120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105% to 2040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No feebate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yes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734646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00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GB" sz="12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Base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Low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Y.6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 err="1">
                          <a:effectLst/>
                        </a:rPr>
                        <a:t>WtW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120%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80%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No levy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105% </a:t>
                      </a:r>
                      <a:br>
                        <a:rPr lang="en-GB" sz="1200" kern="100" dirty="0">
                          <a:effectLst/>
                        </a:rPr>
                      </a:br>
                      <a:r>
                        <a:rPr lang="en-GB" sz="1200" kern="100" dirty="0">
                          <a:effectLst/>
                        </a:rPr>
                        <a:t>to 2040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-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21995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00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GB" sz="12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Strive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Low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X.4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 err="1">
                          <a:effectLst/>
                        </a:rPr>
                        <a:t>TtW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120%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80%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No levy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No feebate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-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595044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00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GB" sz="12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Strive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Low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Y.2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 err="1">
                          <a:effectLst/>
                        </a:rPr>
                        <a:t>WtW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No flexibility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150-300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90-65%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No feebate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yes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10002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A986A02-4592-935A-3AD2-2B0920B15676}"/>
              </a:ext>
            </a:extLst>
          </p:cNvPr>
          <p:cNvSpPr/>
          <p:nvPr/>
        </p:nvSpPr>
        <p:spPr>
          <a:xfrm>
            <a:off x="9773174" y="3863257"/>
            <a:ext cx="683703" cy="111713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4F135A-472D-9F51-8FBE-F889A67AFA73}"/>
              </a:ext>
            </a:extLst>
          </p:cNvPr>
          <p:cNvSpPr/>
          <p:nvPr/>
        </p:nvSpPr>
        <p:spPr>
          <a:xfrm>
            <a:off x="9782961" y="5704513"/>
            <a:ext cx="683703" cy="31878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F428FE-F176-EFAB-E858-F82DF659C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8834" y="3616326"/>
            <a:ext cx="1429933" cy="2289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1DD696-13C7-92B1-7B27-A1EB1EC34F1A}"/>
              </a:ext>
            </a:extLst>
          </p:cNvPr>
          <p:cNvSpPr/>
          <p:nvPr/>
        </p:nvSpPr>
        <p:spPr>
          <a:xfrm>
            <a:off x="6334014" y="695959"/>
            <a:ext cx="3018266" cy="60143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7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054303-12CD-F113-620B-9C0599EBE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346197" cy="1979598"/>
          </a:xfrm>
        </p:spPr>
        <p:txBody>
          <a:bodyPr>
            <a:normAutofit/>
          </a:bodyPr>
          <a:lstStyle/>
          <a:p>
            <a:r>
              <a:rPr lang="en-US" sz="2800" dirty="0"/>
              <a:t>Summary table </a:t>
            </a:r>
            <a:br>
              <a:rPr lang="en-US" sz="2800" dirty="0"/>
            </a:br>
            <a:r>
              <a:rPr lang="en-US" sz="2800" dirty="0"/>
              <a:t>of key GDP Impacts </a:t>
            </a:r>
            <a:br>
              <a:rPr lang="en-US" sz="2800" dirty="0"/>
            </a:br>
            <a:r>
              <a:rPr lang="en-US" sz="2800" dirty="0"/>
              <a:t>(world aggregates)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3945A9-7F99-A2A8-3764-C697E143B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149" y="2594775"/>
            <a:ext cx="6135149" cy="2130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905107-89D6-6DBC-6EBB-CDD8B5C3E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861" y="0"/>
            <a:ext cx="6138323" cy="6512560"/>
          </a:xfrm>
          <a:prstGeom prst="rect">
            <a:avLst/>
          </a:prstGeom>
        </p:spPr>
      </p:pic>
      <p:pic>
        <p:nvPicPr>
          <p:cNvPr id="2" name="Graphique 70">
            <a:extLst>
              <a:ext uri="{FF2B5EF4-FFF2-40B4-BE49-F238E27FC236}">
                <a16:creationId xmlns:a16="http://schemas.microsoft.com/office/drawing/2014/main" id="{3E12AF6E-EC3C-05FA-345C-A9C1F14B7F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313" y="5971661"/>
            <a:ext cx="1215946" cy="7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B5E81-7F0D-5328-4122-12F5F9EB8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5400" dirty="0"/>
              <a:t>Our methodology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b="1" dirty="0">
                <a:solidFill>
                  <a:srgbClr val="2EA0D2"/>
                </a:solidFill>
              </a:rPr>
              <a:t>Maritime economics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/>
              <a:t>Economic measures</a:t>
            </a:r>
            <a:br>
              <a:rPr lang="en-US" sz="5400" dirty="0"/>
            </a:br>
            <a:endParaRPr lang="en-US" sz="5400" b="1" dirty="0"/>
          </a:p>
        </p:txBody>
      </p:sp>
      <p:pic>
        <p:nvPicPr>
          <p:cNvPr id="5" name="Graphique 70">
            <a:extLst>
              <a:ext uri="{FF2B5EF4-FFF2-40B4-BE49-F238E27FC236}">
                <a16:creationId xmlns:a16="http://schemas.microsoft.com/office/drawing/2014/main" id="{C2A59D55-E5FC-33F0-ADD8-7C0864B428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553" y="5992634"/>
            <a:ext cx="1215946" cy="7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8">
            <a:extLst>
              <a:ext uri="{FF2B5EF4-FFF2-40B4-BE49-F238E27FC236}">
                <a16:creationId xmlns:a16="http://schemas.microsoft.com/office/drawing/2014/main" id="{327BF254-E7F9-40BC-A614-A307D2A0E3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5800" y="1666662"/>
            <a:ext cx="3533503" cy="4110997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 dirty="0"/>
          </a:p>
        </p:txBody>
      </p:sp>
      <p:sp>
        <p:nvSpPr>
          <p:cNvPr id="2052" name="Line 4">
            <a:extLst>
              <a:ext uri="{FF2B5EF4-FFF2-40B4-BE49-F238E27FC236}">
                <a16:creationId xmlns:a16="http://schemas.microsoft.com/office/drawing/2014/main" id="{E6819516-449A-40F2-B72D-9A00ECEBF9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1544" y="764704"/>
            <a:ext cx="0" cy="52261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2053" name="Line 5">
            <a:extLst>
              <a:ext uri="{FF2B5EF4-FFF2-40B4-BE49-F238E27FC236}">
                <a16:creationId xmlns:a16="http://schemas.microsoft.com/office/drawing/2014/main" id="{F230DC8A-B66F-4520-9C42-F40E97308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1544" y="5990895"/>
            <a:ext cx="8064894" cy="330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7F097CD6-F270-4677-9DDD-1A58E1CC5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352" y="6093296"/>
            <a:ext cx="1462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HK" altLang="en-CH" dirty="0"/>
              <a:t>Volume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A7B8CF94-A196-4F0A-A6E3-327319D5D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62" y="650981"/>
            <a:ext cx="13842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HK" altLang="en-CH" dirty="0"/>
              <a:t>Price</a:t>
            </a:r>
          </a:p>
        </p:txBody>
      </p:sp>
      <p:sp>
        <p:nvSpPr>
          <p:cNvPr id="2074" name="Text Box 26">
            <a:extLst>
              <a:ext uri="{FF2B5EF4-FFF2-40B4-BE49-F238E27FC236}">
                <a16:creationId xmlns:a16="http://schemas.microsoft.com/office/drawing/2014/main" id="{B6BA93A2-81B9-4772-AD2B-6AC4D5AC5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189" y="1671246"/>
            <a:ext cx="13645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HK" altLang="en-CH" dirty="0"/>
              <a:t>Supply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78704FC1-1315-4390-B58B-4084732BE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559" y="1662076"/>
            <a:ext cx="17184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HK" altLang="en-CH" dirty="0"/>
              <a:t>Demand </a:t>
            </a:r>
          </a:p>
        </p:txBody>
      </p:sp>
      <p:sp>
        <p:nvSpPr>
          <p:cNvPr id="2" name="Line 8">
            <a:extLst>
              <a:ext uri="{FF2B5EF4-FFF2-40B4-BE49-F238E27FC236}">
                <a16:creationId xmlns:a16="http://schemas.microsoft.com/office/drawing/2014/main" id="{4BC9886B-845E-C1ED-1C3C-4F0EEFAE38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1806" y="1671247"/>
            <a:ext cx="3672383" cy="411099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26587863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8">
            <a:extLst>
              <a:ext uri="{FF2B5EF4-FFF2-40B4-BE49-F238E27FC236}">
                <a16:creationId xmlns:a16="http://schemas.microsoft.com/office/drawing/2014/main" id="{327BF254-E7F9-40BC-A614-A307D2A0E3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6120" y="980728"/>
            <a:ext cx="653183" cy="4796931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 dirty="0"/>
          </a:p>
        </p:txBody>
      </p:sp>
      <p:sp>
        <p:nvSpPr>
          <p:cNvPr id="2052" name="Line 4">
            <a:extLst>
              <a:ext uri="{FF2B5EF4-FFF2-40B4-BE49-F238E27FC236}">
                <a16:creationId xmlns:a16="http://schemas.microsoft.com/office/drawing/2014/main" id="{E6819516-449A-40F2-B72D-9A00ECEBF9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1544" y="764704"/>
            <a:ext cx="0" cy="52261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2053" name="Line 5">
            <a:extLst>
              <a:ext uri="{FF2B5EF4-FFF2-40B4-BE49-F238E27FC236}">
                <a16:creationId xmlns:a16="http://schemas.microsoft.com/office/drawing/2014/main" id="{F230DC8A-B66F-4520-9C42-F40E97308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1544" y="5990895"/>
            <a:ext cx="8064894" cy="330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7F097CD6-F270-4677-9DDD-1A58E1CC5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352" y="6093296"/>
            <a:ext cx="1462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HK" altLang="en-CH" dirty="0"/>
              <a:t>Volume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A7B8CF94-A196-4F0A-A6E3-327319D5D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62" y="650981"/>
            <a:ext cx="13842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HK" altLang="en-CH" dirty="0"/>
              <a:t>Freight</a:t>
            </a:r>
            <a:br>
              <a:rPr lang="en-HK" altLang="en-CH" dirty="0"/>
            </a:br>
            <a:r>
              <a:rPr lang="en-HK" altLang="en-CH" dirty="0"/>
              <a:t>Rate</a:t>
            </a:r>
          </a:p>
        </p:txBody>
      </p:sp>
      <p:sp>
        <p:nvSpPr>
          <p:cNvPr id="2061" name="Freeform 13">
            <a:extLst>
              <a:ext uri="{FF2B5EF4-FFF2-40B4-BE49-F238E27FC236}">
                <a16:creationId xmlns:a16="http://schemas.microsoft.com/office/drawing/2014/main" id="{D73ED42F-251F-48DC-BB5B-788B90427793}"/>
              </a:ext>
            </a:extLst>
          </p:cNvPr>
          <p:cNvSpPr>
            <a:spLocks/>
          </p:cNvSpPr>
          <p:nvPr/>
        </p:nvSpPr>
        <p:spPr bwMode="auto">
          <a:xfrm>
            <a:off x="3071665" y="980728"/>
            <a:ext cx="5400597" cy="4608512"/>
          </a:xfrm>
          <a:custGeom>
            <a:avLst/>
            <a:gdLst>
              <a:gd name="T0" fmla="*/ 0 w 3697"/>
              <a:gd name="T1" fmla="*/ 1633 h 1678"/>
              <a:gd name="T2" fmla="*/ 3085 w 3697"/>
              <a:gd name="T3" fmla="*/ 1406 h 1678"/>
              <a:gd name="T4" fmla="*/ 3674 w 3697"/>
              <a:gd name="T5" fmla="*/ 0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97" h="1678">
                <a:moveTo>
                  <a:pt x="0" y="1633"/>
                </a:moveTo>
                <a:cubicBezTo>
                  <a:pt x="1236" y="1655"/>
                  <a:pt x="2473" y="1678"/>
                  <a:pt x="3085" y="1406"/>
                </a:cubicBezTo>
                <a:cubicBezTo>
                  <a:pt x="3697" y="1134"/>
                  <a:pt x="3685" y="567"/>
                  <a:pt x="3674" y="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 dirty="0"/>
          </a:p>
        </p:txBody>
      </p:sp>
      <p:sp>
        <p:nvSpPr>
          <p:cNvPr id="2074" name="Text Box 26">
            <a:extLst>
              <a:ext uri="{FF2B5EF4-FFF2-40B4-BE49-F238E27FC236}">
                <a16:creationId xmlns:a16="http://schemas.microsoft.com/office/drawing/2014/main" id="{B6BA93A2-81B9-4772-AD2B-6AC4D5AC5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4272" y="895675"/>
            <a:ext cx="13645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HK" altLang="en-CH" dirty="0"/>
              <a:t>Supply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78704FC1-1315-4390-B58B-4084732BE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895675"/>
            <a:ext cx="17184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HK" altLang="en-CH" dirty="0"/>
              <a:t>Demand </a:t>
            </a:r>
          </a:p>
        </p:txBody>
      </p:sp>
    </p:spTree>
    <p:extLst>
      <p:ext uri="{BB962C8B-B14F-4D97-AF65-F5344CB8AC3E}">
        <p14:creationId xmlns:p14="http://schemas.microsoft.com/office/powerpoint/2010/main" val="312459992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F28DC0697F2946967019A6C2D9957F" ma:contentTypeVersion="13" ma:contentTypeDescription="Create a new document." ma:contentTypeScope="" ma:versionID="c220be1d0cefd3b2ec2afa56cb412d4a">
  <xsd:schema xmlns:xsd="http://www.w3.org/2001/XMLSchema" xmlns:xs="http://www.w3.org/2001/XMLSchema" xmlns:p="http://schemas.microsoft.com/office/2006/metadata/properties" xmlns:ns3="145f47db-c14e-4b38-9bf8-0ca0ef7f6396" xmlns:ns4="21dbf145-ec6f-4074-a11c-49f272c036cd" targetNamespace="http://schemas.microsoft.com/office/2006/metadata/properties" ma:root="true" ma:fieldsID="3d078f0a86d83acda9f887472bfd970f" ns3:_="" ns4:_="">
    <xsd:import namespace="145f47db-c14e-4b38-9bf8-0ca0ef7f6396"/>
    <xsd:import namespace="21dbf145-ec6f-4074-a11c-49f272c036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f47db-c14e-4b38-9bf8-0ca0ef7f63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bf145-ec6f-4074-a11c-49f272c036c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C937BA-27F6-4130-8ED1-4720BC1CCB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5DB085-91C4-4F58-9D9A-07D3A7081251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1dbf145-ec6f-4074-a11c-49f272c036cd"/>
    <ds:schemaRef ds:uri="145f47db-c14e-4b38-9bf8-0ca0ef7f639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FF87190-674A-419D-A590-46F67883B3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f47db-c14e-4b38-9bf8-0ca0ef7f6396"/>
    <ds:schemaRef ds:uri="21dbf145-ec6f-4074-a11c-49f272c036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383</Words>
  <Application>Microsoft Macintosh PowerPoint</Application>
  <PresentationFormat>Widescreen</PresentationFormat>
  <Paragraphs>163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Aptos</vt:lpstr>
      <vt:lpstr>Arial</vt:lpstr>
      <vt:lpstr>Book Antiqua</vt:lpstr>
      <vt:lpstr>Calibri</vt:lpstr>
      <vt:lpstr>Calibri Light</vt:lpstr>
      <vt:lpstr>Eurostile</vt:lpstr>
      <vt:lpstr>Helvetica Neue LT Std 75</vt:lpstr>
      <vt:lpstr>HelveticaNeueLT Std Cn</vt:lpstr>
      <vt:lpstr>Custom Design</vt:lpstr>
      <vt:lpstr>PowerPoint Presentation</vt:lpstr>
      <vt:lpstr>PowerPoint Presentation</vt:lpstr>
      <vt:lpstr>Main modelling steps and data flows </vt:lpstr>
      <vt:lpstr>Revenue disbursement  schemes analyzed</vt:lpstr>
      <vt:lpstr>10 Scenarios analyzed, with 22 simulations</vt:lpstr>
      <vt:lpstr>Summary table  of key GDP Impacts  (world aggregates)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modelling steps and data flows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2017-06-19T09:01:22Z</dcterms:created>
  <dcterms:modified xsi:type="dcterms:W3CDTF">2024-09-07T17:34:35Z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  <property fmtid="{D5CDD505-2E9C-101B-9397-08002B2CF9AE}" pid="3" name="ContentTypeId">
    <vt:lpwstr>0x01010058F28DC0697F2946967019A6C2D9957F</vt:lpwstr>
  </property>
</Properties>
</file>